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67" r:id="rId3"/>
    <p:sldId id="268" r:id="rId4"/>
    <p:sldId id="257" r:id="rId5"/>
    <p:sldId id="269" r:id="rId6"/>
    <p:sldId id="270" r:id="rId7"/>
    <p:sldId id="271" r:id="rId8"/>
    <p:sldId id="272" r:id="rId9"/>
    <p:sldId id="262" r:id="rId10"/>
    <p:sldId id="263" r:id="rId11"/>
    <p:sldId id="258" r:id="rId12"/>
    <p:sldId id="264" r:id="rId13"/>
    <p:sldId id="259" r:id="rId14"/>
    <p:sldId id="265" r:id="rId15"/>
    <p:sldId id="260" r:id="rId16"/>
    <p:sldId id="266" r:id="rId17"/>
    <p:sldId id="261" r:id="rId18"/>
    <p:sldId id="273"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39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DECAD444-A570-45CD-A2DD-DE2131AA32F7}" type="datetimeFigureOut">
              <a:rPr lang="en-US" smtClean="0"/>
              <a:t>9/3/2013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DA97700-2C1F-4B3A-A82F-F7DD3A1C95DC}" type="slidenum">
              <a:rPr lang="en-US" smtClean="0"/>
              <a:t>‹#›</a:t>
            </a:fld>
            <a:endParaRPr lang="en-US"/>
          </a:p>
        </p:txBody>
      </p:sp>
    </p:spTree>
    <p:extLst>
      <p:ext uri="{BB962C8B-B14F-4D97-AF65-F5344CB8AC3E}">
        <p14:creationId xmlns:p14="http://schemas.microsoft.com/office/powerpoint/2010/main" val="25611355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C0B3C2-F48D-4C94-9503-B88244F0D032}"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0B3C2-F48D-4C94-9503-B88244F0D032}"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0B3C2-F48D-4C94-9503-B88244F0D032}"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0B3C2-F48D-4C94-9503-B88244F0D032}"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C0B3C2-F48D-4C94-9503-B88244F0D032}" type="datetimeFigureOut">
              <a:rPr lang="en-US" smtClean="0"/>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C0B3C2-F48D-4C94-9503-B88244F0D032}"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C0B3C2-F48D-4C94-9503-B88244F0D032}" type="datetimeFigureOut">
              <a:rPr lang="en-US" smtClean="0"/>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C0B3C2-F48D-4C94-9503-B88244F0D032}" type="datetimeFigureOut">
              <a:rPr lang="en-US" smtClean="0"/>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0B3C2-F48D-4C94-9503-B88244F0D032}" type="datetimeFigureOut">
              <a:rPr lang="en-US" smtClean="0"/>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97FA0-AF66-4C78-B6DC-2866DFBBBF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C0B3C2-F48D-4C94-9503-B88244F0D032}" type="datetimeFigureOut">
              <a:rPr lang="en-US" smtClean="0"/>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97FA0-AF66-4C78-B6DC-2866DFBBBF7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C0B3C2-F48D-4C94-9503-B88244F0D032}" type="datetimeFigureOut">
              <a:rPr lang="en-US" smtClean="0"/>
              <a:t>9/3/2013</a:t>
            </a:fld>
            <a:endParaRPr lang="en-US"/>
          </a:p>
        </p:txBody>
      </p:sp>
      <p:sp>
        <p:nvSpPr>
          <p:cNvPr id="9" name="Slide Number Placeholder 8"/>
          <p:cNvSpPr>
            <a:spLocks noGrp="1"/>
          </p:cNvSpPr>
          <p:nvPr>
            <p:ph type="sldNum" sz="quarter" idx="11"/>
          </p:nvPr>
        </p:nvSpPr>
        <p:spPr/>
        <p:txBody>
          <a:bodyPr/>
          <a:lstStyle/>
          <a:p>
            <a:fld id="{03397FA0-AF66-4C78-B6DC-2866DFBBBF7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3397FA0-AF66-4C78-B6DC-2866DFBBBF7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C0B3C2-F48D-4C94-9503-B88244F0D032}" type="datetimeFigureOut">
              <a:rPr lang="en-US" smtClean="0"/>
              <a:t>9/3/2013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Cells…they are kind of a big deal (figuratively)</a:t>
            </a:r>
            <a:endParaRPr lang="en-US" dirty="0"/>
          </a:p>
        </p:txBody>
      </p:sp>
      <p:sp>
        <p:nvSpPr>
          <p:cNvPr id="3" name="Subtitle 2"/>
          <p:cNvSpPr>
            <a:spLocks noGrp="1"/>
          </p:cNvSpPr>
          <p:nvPr>
            <p:ph type="subTitle" idx="1"/>
          </p:nvPr>
        </p:nvSpPr>
        <p:spPr/>
        <p:txBody>
          <a:bodyPr>
            <a:normAutofit/>
          </a:bodyPr>
          <a:lstStyle/>
          <a:p>
            <a:r>
              <a:rPr lang="en-US" sz="2400" dirty="0" smtClean="0"/>
              <a:t>(because they are </a:t>
            </a:r>
            <a:r>
              <a:rPr lang="en-US" sz="2400" dirty="0" err="1" smtClean="0"/>
              <a:t>soooo</a:t>
            </a:r>
            <a:r>
              <a:rPr lang="en-US" sz="2400" dirty="0" smtClean="0"/>
              <a:t> tiny)</a:t>
            </a:r>
            <a:endParaRPr lang="en-US" sz="2400" dirty="0"/>
          </a:p>
        </p:txBody>
      </p:sp>
    </p:spTree>
    <p:extLst>
      <p:ext uri="{BB962C8B-B14F-4D97-AF65-F5344CB8AC3E}">
        <p14:creationId xmlns:p14="http://schemas.microsoft.com/office/powerpoint/2010/main" val="1185789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 it…if it were a part of our school</a:t>
            </a:r>
            <a:endParaRPr lang="en-US" dirty="0"/>
          </a:p>
        </p:txBody>
      </p:sp>
      <p:sp>
        <p:nvSpPr>
          <p:cNvPr id="3" name="Content Placeholder 2"/>
          <p:cNvSpPr>
            <a:spLocks noGrp="1"/>
          </p:cNvSpPr>
          <p:nvPr>
            <p:ph idx="1"/>
          </p:nvPr>
        </p:nvSpPr>
        <p:spPr/>
        <p:txBody>
          <a:bodyPr/>
          <a:lstStyle/>
          <a:p>
            <a:endParaRPr lang="en-US"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0200"/>
            <a:ext cx="6071771" cy="35448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60987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Mitochondria </a:t>
            </a:r>
            <a:endParaRPr lang="en-US" dirty="0"/>
          </a:p>
        </p:txBody>
      </p:sp>
      <p:sp>
        <p:nvSpPr>
          <p:cNvPr id="4" name="Content Placeholder 3"/>
          <p:cNvSpPr>
            <a:spLocks noGrp="1"/>
          </p:cNvSpPr>
          <p:nvPr>
            <p:ph idx="1"/>
          </p:nvPr>
        </p:nvSpPr>
        <p:spPr/>
        <p:txBody>
          <a:bodyPr>
            <a:normAutofit/>
          </a:bodyPr>
          <a:lstStyle/>
          <a:p>
            <a:r>
              <a:rPr lang="en-US" dirty="0" smtClean="0"/>
              <a:t>Mitochondria are found in nearly all eukaryotic cells, usually several or many per cell. They burn sugar for fuel in the process of cellular respiration: they’re the “engine” of the cell. Mitochondria consist of a smooth outer membrane and a convoluted inner membrane separated by an </a:t>
            </a:r>
            <a:r>
              <a:rPr lang="en-US" dirty="0" err="1" smtClean="0"/>
              <a:t>intermembrane</a:t>
            </a:r>
            <a:r>
              <a:rPr lang="en-US" dirty="0" smtClean="0"/>
              <a:t> space. The convolutions of the inner membrane are called cristae and the space inside the inner membrane is the mitochondrial matrix. As sugar is burned for fuel, a mitochondrion shunts various chemicals back and forth across the inner membrane (matrix to/from </a:t>
            </a:r>
            <a:r>
              <a:rPr lang="en-US" dirty="0" err="1" smtClean="0"/>
              <a:t>intermembrane</a:t>
            </a:r>
            <a:r>
              <a:rPr lang="en-US" dirty="0" smtClean="0"/>
              <a:t> space).</a:t>
            </a:r>
            <a:endParaRPr lang="en-US" dirty="0"/>
          </a:p>
        </p:txBody>
      </p:sp>
    </p:spTree>
    <p:extLst>
      <p:ext uri="{BB962C8B-B14F-4D97-AF65-F5344CB8AC3E}">
        <p14:creationId xmlns:p14="http://schemas.microsoft.com/office/powerpoint/2010/main" val="3985613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 it…if it were a part of our school</a:t>
            </a:r>
            <a:endParaRPr lang="en-US" dirty="0"/>
          </a:p>
        </p:txBody>
      </p:sp>
      <p:sp>
        <p:nvSpPr>
          <p:cNvPr id="4" name="Content Placeholder 3"/>
          <p:cNvSpPr>
            <a:spLocks noGrp="1"/>
          </p:cNvSpPr>
          <p:nvPr>
            <p:ph idx="1"/>
          </p:nvPr>
        </p:nvSpPr>
        <p:spPr/>
        <p:txBody>
          <a:bodyPr/>
          <a:lstStyle/>
          <a:p>
            <a:endParaRPr lang="en-US"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67698"/>
            <a:ext cx="3352800" cy="3618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198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Chloroplast</a:t>
            </a:r>
            <a:endParaRPr lang="en-US" dirty="0"/>
          </a:p>
        </p:txBody>
      </p:sp>
      <p:sp>
        <p:nvSpPr>
          <p:cNvPr id="3" name="Content Placeholder 2"/>
          <p:cNvSpPr>
            <a:spLocks noGrp="1"/>
          </p:cNvSpPr>
          <p:nvPr>
            <p:ph idx="1"/>
          </p:nvPr>
        </p:nvSpPr>
        <p:spPr/>
        <p:txBody>
          <a:bodyPr>
            <a:normAutofit/>
          </a:bodyPr>
          <a:lstStyle/>
          <a:p>
            <a:r>
              <a:rPr lang="en-US" dirty="0" smtClean="0"/>
              <a:t>Plant cells normally contain another type of organelle that is not found in animals: chloroplasts. Chloroplasts convert light energy (from the sun) to chemical energy via the process of photosynthesis. The main pigment (green color) located in chloroplasts and involved in photosynthesis is chlorophyll. Chloroplasts are surrounded by an outer membrane and inner membrane separated by an </a:t>
            </a:r>
            <a:r>
              <a:rPr lang="en-US" dirty="0" err="1" smtClean="0"/>
              <a:t>intermembrane</a:t>
            </a:r>
            <a:r>
              <a:rPr lang="en-US" dirty="0" smtClean="0"/>
              <a:t> space. The fluid within the center of the chloroplast is called </a:t>
            </a:r>
            <a:r>
              <a:rPr lang="en-US" dirty="0" err="1" smtClean="0"/>
              <a:t>stroma</a:t>
            </a:r>
            <a:r>
              <a:rPr lang="en-US" dirty="0" smtClean="0"/>
              <a:t>. Within this fluid is an interconnected system of stacks of disks, kind of like more water-balloon-pancakes. Each sack is called a thylakoid. and has chlorophyll and other useful pigments built into its membranes. A stack of thylakoids is called a granum.</a:t>
            </a:r>
            <a:endParaRPr lang="en-US" dirty="0"/>
          </a:p>
        </p:txBody>
      </p:sp>
    </p:spTree>
    <p:extLst>
      <p:ext uri="{BB962C8B-B14F-4D97-AF65-F5344CB8AC3E}">
        <p14:creationId xmlns:p14="http://schemas.microsoft.com/office/powerpoint/2010/main" val="1032411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 it…if it were a part of our school</a:t>
            </a:r>
            <a:endParaRPr lang="en-US" dirty="0"/>
          </a:p>
        </p:txBody>
      </p:sp>
      <p:sp>
        <p:nvSpPr>
          <p:cNvPr id="3" name="Content Placeholder 2"/>
          <p:cNvSpPr>
            <a:spLocks noGrp="1"/>
          </p:cNvSpPr>
          <p:nvPr>
            <p:ph idx="1"/>
          </p:nvPr>
        </p:nvSpPr>
        <p:spPr/>
        <p:txBody>
          <a:bodyPr/>
          <a:lstStyle/>
          <a:p>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3038" y="2209800"/>
            <a:ext cx="5162550" cy="38030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6198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Cytoskeleton </a:t>
            </a:r>
            <a:endParaRPr lang="en-US" dirty="0"/>
          </a:p>
        </p:txBody>
      </p:sp>
      <p:sp>
        <p:nvSpPr>
          <p:cNvPr id="4" name="Content Placeholder 3"/>
          <p:cNvSpPr>
            <a:spLocks noGrp="1"/>
          </p:cNvSpPr>
          <p:nvPr>
            <p:ph idx="1"/>
          </p:nvPr>
        </p:nvSpPr>
        <p:spPr/>
        <p:txBody>
          <a:bodyPr>
            <a:normAutofit/>
          </a:bodyPr>
          <a:lstStyle/>
          <a:p>
            <a:r>
              <a:rPr lang="en-US" dirty="0" smtClean="0"/>
              <a:t>The cytoskeleton is made of various types of special proteins. Microtubules are hollow tubes made of globular proteins. Most notably, they are found in cilia, flagella, and centrioles. The arrangement of microtubules in cilia and flagella consists of nine doublets around the edge and two single microtubules in the center, all running the length of the structure. This is referred to as the “nine-plus-two formula.” </a:t>
            </a:r>
            <a:endParaRPr lang="en-US" dirty="0"/>
          </a:p>
        </p:txBody>
      </p:sp>
    </p:spTree>
    <p:extLst>
      <p:ext uri="{BB962C8B-B14F-4D97-AF65-F5344CB8AC3E}">
        <p14:creationId xmlns:p14="http://schemas.microsoft.com/office/powerpoint/2010/main" val="1170359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 it…if it were a part of our school</a:t>
            </a:r>
            <a:endParaRPr lang="en-US" dirty="0"/>
          </a:p>
        </p:txBody>
      </p:sp>
      <p:sp>
        <p:nvSpPr>
          <p:cNvPr id="3" name="Content Placeholder 2"/>
          <p:cNvSpPr>
            <a:spLocks noGrp="1"/>
          </p:cNvSpPr>
          <p:nvPr>
            <p:ph idx="1"/>
          </p:nvPr>
        </p:nvSpPr>
        <p:spPr/>
        <p:txBody>
          <a:bodyPr/>
          <a:lstStyle/>
          <a:p>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05000"/>
            <a:ext cx="40386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5364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endoplasmic</a:t>
            </a:r>
            <a:br>
              <a:rPr lang="en-US" dirty="0" smtClean="0"/>
            </a:br>
            <a:r>
              <a:rPr lang="en-US" dirty="0" smtClean="0"/>
              <a:t>reticulum (E.R.)</a:t>
            </a:r>
            <a:endParaRPr lang="en-US" dirty="0"/>
          </a:p>
        </p:txBody>
      </p:sp>
      <p:sp>
        <p:nvSpPr>
          <p:cNvPr id="5" name="Content Placeholder 4"/>
          <p:cNvSpPr>
            <a:spLocks noGrp="1"/>
          </p:cNvSpPr>
          <p:nvPr>
            <p:ph idx="1"/>
          </p:nvPr>
        </p:nvSpPr>
        <p:spPr/>
        <p:txBody>
          <a:bodyPr/>
          <a:lstStyle/>
          <a:p>
            <a:r>
              <a:rPr lang="en-US" dirty="0" smtClean="0"/>
              <a:t>*network of tubes or membranes</a:t>
            </a:r>
          </a:p>
          <a:p>
            <a:r>
              <a:rPr lang="en-US" dirty="0"/>
              <a:t>*carries materials through </a:t>
            </a:r>
            <a:r>
              <a:rPr lang="en-US" dirty="0" smtClean="0"/>
              <a:t>cell</a:t>
            </a:r>
          </a:p>
          <a:p>
            <a:r>
              <a:rPr lang="en-US" dirty="0"/>
              <a:t>There are two kinds of ER: </a:t>
            </a:r>
            <a:r>
              <a:rPr lang="en-US" b="1" dirty="0"/>
              <a:t>smooth ER</a:t>
            </a:r>
            <a:r>
              <a:rPr lang="en-US" dirty="0"/>
              <a:t> and </a:t>
            </a:r>
            <a:r>
              <a:rPr lang="en-US" b="1" dirty="0"/>
              <a:t>rough ER</a:t>
            </a:r>
            <a:r>
              <a:rPr lang="en-US" dirty="0"/>
              <a:t>. Typically ER closer to the nucleus is rough and that farther away is smooth. </a:t>
            </a:r>
          </a:p>
        </p:txBody>
      </p:sp>
    </p:spTree>
    <p:extLst>
      <p:ext uri="{BB962C8B-B14F-4D97-AF65-F5344CB8AC3E}">
        <p14:creationId xmlns:p14="http://schemas.microsoft.com/office/powerpoint/2010/main" val="736690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 it…if it were a part of our school</a:t>
            </a:r>
            <a:endParaRPr lang="en-US" dirty="0"/>
          </a:p>
        </p:txBody>
      </p:sp>
      <p:sp>
        <p:nvSpPr>
          <p:cNvPr id="3" name="Content Placeholder 2"/>
          <p:cNvSpPr>
            <a:spLocks noGrp="1"/>
          </p:cNvSpPr>
          <p:nvPr>
            <p:ph idx="1"/>
          </p:nvPr>
        </p:nvSpPr>
        <p:spPr/>
        <p:txBody>
          <a:bodyPr/>
          <a:lstStyle/>
          <a:p>
            <a:endParaRPr lang="en-US"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6998" y="1676400"/>
            <a:ext cx="4929188" cy="4530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9008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theory in a nut shell</a:t>
            </a:r>
            <a:endParaRPr lang="en-US" dirty="0"/>
          </a:p>
        </p:txBody>
      </p:sp>
      <p:sp>
        <p:nvSpPr>
          <p:cNvPr id="3" name="Content Placeholder 2"/>
          <p:cNvSpPr>
            <a:spLocks noGrp="1"/>
          </p:cNvSpPr>
          <p:nvPr>
            <p:ph idx="1"/>
          </p:nvPr>
        </p:nvSpPr>
        <p:spPr/>
        <p:txBody>
          <a:bodyPr>
            <a:normAutofit/>
          </a:bodyPr>
          <a:lstStyle/>
          <a:p>
            <a:r>
              <a:rPr lang="en-US" dirty="0" smtClean="0"/>
              <a:t>BIG IDEA- cells are the basic units of living things!</a:t>
            </a:r>
          </a:p>
          <a:p>
            <a:r>
              <a:rPr lang="en-US" dirty="0" smtClean="0"/>
              <a:t>This guy Robert Hooke was looking at tiny slices of a wine cork…</a:t>
            </a:r>
          </a:p>
          <a:p>
            <a:r>
              <a:rPr lang="en-US" dirty="0" smtClean="0"/>
              <a:t>Basics:</a:t>
            </a:r>
          </a:p>
          <a:p>
            <a:pPr lvl="1"/>
            <a:r>
              <a:rPr lang="en-US" dirty="0" smtClean="0"/>
              <a:t>All living things or organisms are made of cells and </a:t>
            </a:r>
            <a:r>
              <a:rPr lang="en-US" smtClean="0"/>
              <a:t>their products.</a:t>
            </a:r>
            <a:endParaRPr lang="en-US" dirty="0" smtClean="0"/>
          </a:p>
          <a:p>
            <a:pPr lvl="1"/>
            <a:r>
              <a:rPr lang="en-US" dirty="0" smtClean="0"/>
              <a:t>New cells are created by pre-existing cells dividing into two.</a:t>
            </a:r>
          </a:p>
          <a:p>
            <a:pPr lvl="1"/>
            <a:r>
              <a:rPr lang="en-US" dirty="0" smtClean="0"/>
              <a:t>Cells are the basic building units of life.</a:t>
            </a:r>
            <a:endParaRPr lang="en-US" dirty="0"/>
          </a:p>
        </p:txBody>
      </p:sp>
    </p:spTree>
    <p:extLst>
      <p:ext uri="{BB962C8B-B14F-4D97-AF65-F5344CB8AC3E}">
        <p14:creationId xmlns:p14="http://schemas.microsoft.com/office/powerpoint/2010/main" val="5585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a:t>
            </a:r>
            <a:endParaRPr lang="en-US" dirty="0"/>
          </a:p>
        </p:txBody>
      </p:sp>
      <p:sp>
        <p:nvSpPr>
          <p:cNvPr id="4" name="Text Placeholder 3"/>
          <p:cNvSpPr>
            <a:spLocks noGrp="1"/>
          </p:cNvSpPr>
          <p:nvPr>
            <p:ph type="body" idx="1"/>
          </p:nvPr>
        </p:nvSpPr>
        <p:spPr/>
        <p:txBody>
          <a:bodyPr/>
          <a:lstStyle/>
          <a:p>
            <a:r>
              <a:rPr lang="en-US" dirty="0" smtClean="0"/>
              <a:t>Prokaryotes</a:t>
            </a:r>
            <a:endParaRPr lang="en-US" dirty="0"/>
          </a:p>
        </p:txBody>
      </p:sp>
      <p:sp>
        <p:nvSpPr>
          <p:cNvPr id="5" name="Content Placeholder 4"/>
          <p:cNvSpPr>
            <a:spLocks noGrp="1"/>
          </p:cNvSpPr>
          <p:nvPr>
            <p:ph sz="half" idx="2"/>
          </p:nvPr>
        </p:nvSpPr>
        <p:spPr/>
        <p:txBody>
          <a:bodyPr/>
          <a:lstStyle/>
          <a:p>
            <a:r>
              <a:rPr lang="en-US" dirty="0" smtClean="0"/>
              <a:t>Prokaryotes lack a nucleus (though they do have circular DNA) and other membrane-bound organelles (though they do contain ribosomes). </a:t>
            </a:r>
          </a:p>
          <a:p>
            <a:r>
              <a:rPr lang="en-US" dirty="0" smtClean="0"/>
              <a:t>Bacteria and </a:t>
            </a:r>
            <a:r>
              <a:rPr lang="en-US" dirty="0" err="1" smtClean="0"/>
              <a:t>Archaea</a:t>
            </a:r>
            <a:r>
              <a:rPr lang="en-US" dirty="0" smtClean="0"/>
              <a:t> are two examples of prokaryotes.</a:t>
            </a:r>
            <a:endParaRPr lang="en-US" dirty="0"/>
          </a:p>
        </p:txBody>
      </p:sp>
      <p:sp>
        <p:nvSpPr>
          <p:cNvPr id="6" name="Text Placeholder 5"/>
          <p:cNvSpPr>
            <a:spLocks noGrp="1"/>
          </p:cNvSpPr>
          <p:nvPr>
            <p:ph type="body" sz="quarter" idx="3"/>
          </p:nvPr>
        </p:nvSpPr>
        <p:spPr/>
        <p:txBody>
          <a:bodyPr/>
          <a:lstStyle/>
          <a:p>
            <a:r>
              <a:rPr lang="en-US" dirty="0" smtClean="0"/>
              <a:t>Eukaryotes</a:t>
            </a:r>
            <a:endParaRPr lang="en-US" dirty="0"/>
          </a:p>
        </p:txBody>
      </p:sp>
      <p:sp>
        <p:nvSpPr>
          <p:cNvPr id="7" name="Content Placeholder 6"/>
          <p:cNvSpPr>
            <a:spLocks noGrp="1"/>
          </p:cNvSpPr>
          <p:nvPr>
            <p:ph sz="quarter" idx="4"/>
          </p:nvPr>
        </p:nvSpPr>
        <p:spPr/>
        <p:txBody>
          <a:bodyPr>
            <a:normAutofit fontScale="92500" lnSpcReduction="20000"/>
          </a:bodyPr>
          <a:lstStyle/>
          <a:p>
            <a:r>
              <a:rPr lang="en-US" dirty="0" smtClean="0"/>
              <a:t>Eukaryotes: Eukaryotes, on the other hand, have distinct nuclei bound by a nuclear membrane and membrane-bound organelles (mitochondria, chloroplasts, lysosomes, rough and smooth endoplasmic reticulum, vacuoles). In addition, they possess organized chromosomes which store </a:t>
            </a:r>
            <a:r>
              <a:rPr lang="en-US" sz="2600" b="1" dirty="0" smtClean="0"/>
              <a:t>genetic material</a:t>
            </a:r>
            <a:r>
              <a:rPr lang="en-US" dirty="0" smtClean="0"/>
              <a:t>.</a:t>
            </a:r>
            <a:endParaRPr lang="en-US" dirty="0"/>
          </a:p>
        </p:txBody>
      </p:sp>
    </p:spTree>
    <p:extLst>
      <p:ext uri="{BB962C8B-B14F-4D97-AF65-F5344CB8AC3E}">
        <p14:creationId xmlns:p14="http://schemas.microsoft.com/office/powerpoint/2010/main" val="99169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overall picture</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76400"/>
            <a:ext cx="5410200" cy="4585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1277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Nucleus</a:t>
            </a:r>
            <a:endParaRPr lang="en-US" dirty="0"/>
          </a:p>
        </p:txBody>
      </p:sp>
      <p:sp>
        <p:nvSpPr>
          <p:cNvPr id="3" name="Content Placeholder 2"/>
          <p:cNvSpPr>
            <a:spLocks noGrp="1"/>
          </p:cNvSpPr>
          <p:nvPr>
            <p:ph idx="1"/>
          </p:nvPr>
        </p:nvSpPr>
        <p:spPr/>
        <p:txBody>
          <a:bodyPr/>
          <a:lstStyle/>
          <a:p>
            <a:r>
              <a:rPr lang="en-US" dirty="0" smtClean="0"/>
              <a:t>The most obvious of the organelles to point out. Usually large and oval.</a:t>
            </a:r>
          </a:p>
          <a:p>
            <a:r>
              <a:rPr lang="en-US" dirty="0" smtClean="0"/>
              <a:t>The Nucleus holds the DNA of the cell, which controls all the other functions. It is like the coding to run a video game… the DNA gives instructions to what the cell should be doing.</a:t>
            </a:r>
            <a:endParaRPr lang="en-US" dirty="0"/>
          </a:p>
        </p:txBody>
      </p:sp>
    </p:spTree>
    <p:extLst>
      <p:ext uri="{BB962C8B-B14F-4D97-AF65-F5344CB8AC3E}">
        <p14:creationId xmlns:p14="http://schemas.microsoft.com/office/powerpoint/2010/main" val="349363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 it…if it were a part of our school</a:t>
            </a:r>
            <a:endParaRPr lang="en-US" dirty="0"/>
          </a:p>
        </p:txBody>
      </p:sp>
      <p:sp>
        <p:nvSpPr>
          <p:cNvPr id="3" name="Content Placeholder 2"/>
          <p:cNvSpPr>
            <a:spLocks noGrp="1"/>
          </p:cNvSpPr>
          <p:nvPr>
            <p:ph idx="1"/>
          </p:nvPr>
        </p:nvSpPr>
        <p:spPr/>
        <p:txBody>
          <a:bodyPr/>
          <a:lstStyle/>
          <a:p>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667000"/>
            <a:ext cx="7458973" cy="37412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188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Membrane </a:t>
            </a:r>
            <a:endParaRPr lang="en-US" dirty="0"/>
          </a:p>
        </p:txBody>
      </p:sp>
      <p:sp>
        <p:nvSpPr>
          <p:cNvPr id="3" name="Content Placeholder 2"/>
          <p:cNvSpPr>
            <a:spLocks noGrp="1"/>
          </p:cNvSpPr>
          <p:nvPr>
            <p:ph idx="1"/>
          </p:nvPr>
        </p:nvSpPr>
        <p:spPr/>
        <p:txBody>
          <a:bodyPr/>
          <a:lstStyle/>
          <a:p>
            <a:r>
              <a:rPr lang="en-US" dirty="0" smtClean="0"/>
              <a:t>outer layer</a:t>
            </a:r>
          </a:p>
          <a:p>
            <a:r>
              <a:rPr lang="en-US" dirty="0" smtClean="0"/>
              <a:t>*selectively permeable	</a:t>
            </a:r>
          </a:p>
          <a:p>
            <a:r>
              <a:rPr lang="en-US" dirty="0" smtClean="0"/>
              <a:t>*support</a:t>
            </a:r>
          </a:p>
          <a:p>
            <a:r>
              <a:rPr lang="en-US" dirty="0" smtClean="0"/>
              <a:t>*protection</a:t>
            </a:r>
          </a:p>
          <a:p>
            <a:r>
              <a:rPr lang="en-US" dirty="0" smtClean="0"/>
              <a:t>*controls movement of materials in/out of cell</a:t>
            </a:r>
          </a:p>
          <a:p>
            <a:r>
              <a:rPr lang="en-US" dirty="0" smtClean="0"/>
              <a:t>*barrier between cell and its environment</a:t>
            </a:r>
          </a:p>
          <a:p>
            <a:r>
              <a:rPr lang="en-US" dirty="0" smtClean="0"/>
              <a:t>*maintains homeostasis</a:t>
            </a:r>
            <a:endParaRPr lang="en-US" dirty="0"/>
          </a:p>
        </p:txBody>
      </p:sp>
    </p:spTree>
    <p:extLst>
      <p:ext uri="{BB962C8B-B14F-4D97-AF65-F5344CB8AC3E}">
        <p14:creationId xmlns:p14="http://schemas.microsoft.com/office/powerpoint/2010/main" val="3255825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Draw it…if it were a part of our school</a:t>
            </a:r>
            <a:endParaRPr lang="en-US" dirty="0"/>
          </a:p>
        </p:txBody>
      </p:sp>
      <p:sp>
        <p:nvSpPr>
          <p:cNvPr id="3" name="Content Placeholder 2"/>
          <p:cNvSpPr>
            <a:spLocks noGrp="1"/>
          </p:cNvSpPr>
          <p:nvPr>
            <p:ph idx="1"/>
          </p:nvPr>
        </p:nvSpPr>
        <p:spPr/>
        <p:txBody>
          <a:bodyPr/>
          <a:lstStyle/>
          <a:p>
            <a:endParaRPr lang="en-US"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22555"/>
            <a:ext cx="5562600" cy="4845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543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Golgi Apparatus</a:t>
            </a:r>
            <a:endParaRPr lang="en-US" dirty="0"/>
          </a:p>
        </p:txBody>
      </p:sp>
      <p:sp>
        <p:nvSpPr>
          <p:cNvPr id="3" name="Content Placeholder 2"/>
          <p:cNvSpPr>
            <a:spLocks noGrp="1"/>
          </p:cNvSpPr>
          <p:nvPr>
            <p:ph idx="1"/>
          </p:nvPr>
        </p:nvSpPr>
        <p:spPr/>
        <p:txBody>
          <a:bodyPr>
            <a:normAutofit/>
          </a:bodyPr>
          <a:lstStyle/>
          <a:p>
            <a:r>
              <a:rPr lang="en-US" dirty="0" smtClean="0"/>
              <a:t>One of the places to which vesicles travel is the Golgi apparatus or Golgi bodies. These look like stacks of water-balloon-pancakes. They are sort of like the shipping and receiving department of the cell. Materials are received as vesicles unite with the Golgi apparatus, and sent elsewhere as other vesicles pinch off. Materials are temporarily stored in the Golgi bodies, and some further chemical reactions do take place there.</a:t>
            </a:r>
            <a:endParaRPr lang="en-US" dirty="0"/>
          </a:p>
        </p:txBody>
      </p:sp>
    </p:spTree>
    <p:extLst>
      <p:ext uri="{BB962C8B-B14F-4D97-AF65-F5344CB8AC3E}">
        <p14:creationId xmlns:p14="http://schemas.microsoft.com/office/powerpoint/2010/main" val="11210132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926</TotalTime>
  <Words>696</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Cells…they are kind of a big deal (figuratively)</vt:lpstr>
      <vt:lpstr>Cell theory in a nut shell</vt:lpstr>
      <vt:lpstr>Two types</vt:lpstr>
      <vt:lpstr>The overall picture</vt:lpstr>
      <vt:lpstr>Nucleus</vt:lpstr>
      <vt:lpstr>Draw it…if it were a part of our school</vt:lpstr>
      <vt:lpstr>Cell Membrane </vt:lpstr>
      <vt:lpstr>Draw it…if it were a part of our school</vt:lpstr>
      <vt:lpstr>Golgi Apparatus</vt:lpstr>
      <vt:lpstr>Draw it…if it were a part of our school</vt:lpstr>
      <vt:lpstr>Mitochondria </vt:lpstr>
      <vt:lpstr>Draw it…if it were a part of our school</vt:lpstr>
      <vt:lpstr>Chloroplast</vt:lpstr>
      <vt:lpstr>Draw it…if it were a part of our school</vt:lpstr>
      <vt:lpstr>Cytoskeleton </vt:lpstr>
      <vt:lpstr>Draw it…if it were a part of our school</vt:lpstr>
      <vt:lpstr>endoplasmic reticulum (E.R.)</vt:lpstr>
      <vt:lpstr>Draw it…if it were a part of our school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Cells…they are kind of a big deal (figuratively)</dc:title>
  <dc:creator>mmccormick</dc:creator>
  <cp:lastModifiedBy>mmccormick</cp:lastModifiedBy>
  <cp:revision>8</cp:revision>
  <cp:lastPrinted>2013-09-03T21:43:10Z</cp:lastPrinted>
  <dcterms:created xsi:type="dcterms:W3CDTF">2013-09-03T20:57:43Z</dcterms:created>
  <dcterms:modified xsi:type="dcterms:W3CDTF">2013-09-04T12:24:39Z</dcterms:modified>
</cp:coreProperties>
</file>